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64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8"/>
    <p:restoredTop sz="94643"/>
  </p:normalViewPr>
  <p:slideViewPr>
    <p:cSldViewPr snapToGrid="0" snapToObjects="1">
      <p:cViewPr varScale="1">
        <p:scale>
          <a:sx n="93" d="100"/>
          <a:sy n="93" d="100"/>
        </p:scale>
        <p:origin x="216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z="160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z="160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halfport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z="160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z="160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halfport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white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/>
              </a:solidFill>
              <a:ea typeface="ＭＳ Ｐゴシック" charset="0"/>
              <a:cs typeface="ＭＳ Ｐゴシック" charset="0"/>
            </a:endParaRP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white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/>
              </a:solidFill>
              <a:ea typeface="ＭＳ Ｐゴシック" charset="0"/>
              <a:cs typeface="ＭＳ Ｐゴシック" charset="0"/>
            </a:endParaRPr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1907"/>
            <a:ext cx="10515600" cy="4555056"/>
          </a:xfrm>
          <a:prstGeom prst="rect">
            <a:avLst/>
          </a:prstGeom>
        </p:spPr>
        <p:txBody>
          <a:bodyPr/>
          <a:lstStyle>
            <a:lvl1pPr marL="304792" indent="-304792">
              <a:buClr>
                <a:srgbClr val="006699"/>
              </a:buClr>
              <a:buSzPct val="90000"/>
              <a:buFont typeface="Wingdings" charset="2"/>
              <a:buChar char="§"/>
              <a:defRPr>
                <a:latin typeface="Helvetica"/>
                <a:cs typeface="Helvetica"/>
              </a:defRPr>
            </a:lvl1pPr>
            <a:lvl2pPr marL="914377" indent="-304792">
              <a:buClr>
                <a:srgbClr val="006699"/>
              </a:buClr>
              <a:buSzPct val="90000"/>
              <a:buFont typeface="Wingdings" charset="2"/>
              <a:buChar char="§"/>
              <a:defRPr>
                <a:latin typeface="Helvetica"/>
                <a:cs typeface="Helvetica"/>
              </a:defRPr>
            </a:lvl2pPr>
            <a:lvl3pPr marL="1523962" indent="-304792">
              <a:buClr>
                <a:srgbClr val="006699"/>
              </a:buClr>
              <a:buSzPct val="90000"/>
              <a:buFont typeface="Wingdings" charset="2"/>
              <a:buChar char="§"/>
              <a:defRPr>
                <a:latin typeface="Helvetica"/>
                <a:cs typeface="Helvetica"/>
              </a:defRPr>
            </a:lvl3pPr>
            <a:lvl4pPr marL="2133547" indent="-304792">
              <a:buClr>
                <a:srgbClr val="006699"/>
              </a:buClr>
              <a:buSzPct val="90000"/>
              <a:buFont typeface="Wingdings" charset="2"/>
              <a:buChar char="§"/>
              <a:defRPr>
                <a:latin typeface="Helvetica"/>
                <a:cs typeface="Helvetica"/>
              </a:defRPr>
            </a:lvl4pPr>
            <a:lvl5pPr marL="2743131" indent="-304792">
              <a:buClr>
                <a:srgbClr val="006699"/>
              </a:buClr>
              <a:buSzPct val="90000"/>
              <a:buFont typeface="Wingdings" charset="2"/>
              <a:buChar char="§"/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defTabSz="609585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pPr defTabSz="609585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A44F08-32FF-CD46-AC36-4CD0520A7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 descr="halfpage gre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" y="3444824"/>
            <a:ext cx="12192000" cy="34290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 descr="poly1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3165" y="0"/>
            <a:ext cx="6098835" cy="68580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1949" y="6356351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z="160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halfpor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z="160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z="160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halfport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z="160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z="160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halfport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smtClean="0">
                <a:solidFill>
                  <a:srgbClr val="999999"/>
                </a:solidFill>
                <a:latin typeface="Helvetica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765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ＭＳ Ｐゴシック" charset="-128"/>
          <a:cs typeface="ＭＳ Ｐゴシック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ＭＳ Ｐゴシック" charset="-128"/>
          <a:cs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ＭＳ Ｐゴシック" charset="-128"/>
          <a:cs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ＭＳ Ｐゴシック" charset="-128"/>
          <a:cs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ＭＳ Ｐゴシック" charset="-128"/>
          <a:cs typeface="ＭＳ Ｐゴシック" charset="0"/>
        </a:defRPr>
      </a:lvl5pPr>
      <a:lvl6pPr marL="60958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ＭＳ Ｐゴシック" charset="-128"/>
        </a:defRPr>
      </a:lvl6pPr>
      <a:lvl7pPr marL="121917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ＭＳ Ｐゴシック" charset="-128"/>
        </a:defRPr>
      </a:lvl7pPr>
      <a:lvl8pPr marL="18287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ＭＳ Ｐゴシック" charset="-128"/>
        </a:defRPr>
      </a:lvl8pPr>
      <a:lvl9pPr marL="243833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ＭＳ Ｐゴシック" charset="-128"/>
        </a:defRPr>
      </a:lvl9pPr>
    </p:titleStyle>
    <p:bodyStyle>
      <a:lvl1pPr marL="304792" indent="-304792" algn="l" rtl="0" eaLnBrk="1" fontAlgn="base" hangingPunct="1">
        <a:lnSpc>
          <a:spcPct val="90000"/>
        </a:lnSpc>
        <a:spcBef>
          <a:spcPts val="1333"/>
        </a:spcBef>
        <a:spcAft>
          <a:spcPct val="0"/>
        </a:spcAft>
        <a:buFont typeface="Arial" charset="0"/>
        <a:buChar char="•"/>
        <a:defRPr sz="3733" kern="1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1pPr>
      <a:lvl2pPr marL="914377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523962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charset="0"/>
        <a:buChar char="•"/>
        <a:defRPr sz="2667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2133547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743131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966835"/>
            <a:ext cx="58987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sz="5600" b="1" spc="-200" dirty="0">
                <a:solidFill>
                  <a:prstClr val="white"/>
                </a:solidFill>
                <a:cs typeface="Cambria"/>
              </a:rPr>
              <a:t>AR and 5G</a:t>
            </a:r>
          </a:p>
          <a:p>
            <a:pPr algn="ctr" defTabSz="609585"/>
            <a:r>
              <a:rPr lang="en-US" sz="5600" b="1" spc="-200" dirty="0">
                <a:solidFill>
                  <a:prstClr val="white"/>
                </a:solidFill>
                <a:cs typeface="Cambria"/>
              </a:rPr>
              <a:t>In the Enterprise</a:t>
            </a:r>
            <a:endParaRPr lang="en-US" sz="5333" b="1" spc="-200" dirty="0">
              <a:solidFill>
                <a:prstClr val="white"/>
              </a:solidFill>
              <a:cs typeface="Cambria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2803397"/>
            <a:ext cx="5019267" cy="60959"/>
            <a:chOff x="2809453" y="2311103"/>
            <a:chExt cx="3449524" cy="45719"/>
          </a:xfrm>
        </p:grpSpPr>
        <p:sp>
          <p:nvSpPr>
            <p:cNvPr id="6" name="Rectangle 5"/>
            <p:cNvSpPr/>
            <p:nvPr/>
          </p:nvSpPr>
          <p:spPr>
            <a:xfrm>
              <a:off x="2809453" y="2311103"/>
              <a:ext cx="862381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671834" y="2311103"/>
              <a:ext cx="862381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34215" y="2311103"/>
              <a:ext cx="862381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396596" y="2311103"/>
              <a:ext cx="862381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13" name="Content Placeholder 2"/>
          <p:cNvSpPr txBox="1">
            <a:spLocks/>
          </p:cNvSpPr>
          <p:nvPr/>
        </p:nvSpPr>
        <p:spPr>
          <a:xfrm>
            <a:off x="6035544" y="1158081"/>
            <a:ext cx="5751067" cy="4555056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609585"/>
            <a:r>
              <a:rPr lang="en-US" sz="3733" dirty="0">
                <a:solidFill>
                  <a:prstClr val="black"/>
                </a:solidFill>
              </a:rPr>
              <a:t>Category: Market Research</a:t>
            </a:r>
          </a:p>
        </p:txBody>
      </p:sp>
    </p:spTree>
    <p:extLst>
      <p:ext uri="{BB962C8B-B14F-4D97-AF65-F5344CB8AC3E}">
        <p14:creationId xmlns:p14="http://schemas.microsoft.com/office/powerpoint/2010/main" val="1593231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838200" y="1486519"/>
            <a:ext cx="10585174" cy="4555056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/>
            <a:r>
              <a:rPr lang="en-CA" sz="3200" dirty="0"/>
              <a:t>5G networks are being rolled out </a:t>
            </a:r>
          </a:p>
          <a:p>
            <a:pPr defTabSz="609585"/>
            <a:r>
              <a:rPr lang="en-CA" sz="3200" dirty="0"/>
              <a:t>These low latency/high throughput networks are proposed for AR services at the edge (Edge and cloud computing)</a:t>
            </a:r>
          </a:p>
          <a:p>
            <a:pPr lvl="1" defTabSz="609585"/>
            <a:r>
              <a:rPr lang="en-CA" sz="2800" dirty="0"/>
              <a:t>Localization, positioning of users and assets </a:t>
            </a:r>
          </a:p>
          <a:p>
            <a:pPr lvl="1" defTabSz="609585"/>
            <a:r>
              <a:rPr lang="en-CA" sz="2800" dirty="0"/>
              <a:t>Computationally-complex tasks (off-loading from display)</a:t>
            </a:r>
          </a:p>
          <a:p>
            <a:pPr lvl="1" defTabSz="609585"/>
            <a:r>
              <a:rPr lang="en-CA" sz="2800" dirty="0"/>
              <a:t>Asset caching or storage (off-loading from display)</a:t>
            </a:r>
          </a:p>
          <a:p>
            <a:pPr defTabSz="609585"/>
            <a:r>
              <a:rPr lang="en-CA" dirty="0"/>
              <a:t>Proponents of 5G suggest that introduction of these technologies will result in lower total cost of ownership, longer battery life, higher performance and more flexible AR-enabled solutions.</a:t>
            </a:r>
            <a:endParaRPr lang="en-US" sz="3600" dirty="0">
              <a:solidFill>
                <a:prstClr val="black"/>
              </a:solidFill>
            </a:endParaRPr>
          </a:p>
          <a:p>
            <a:pPr defTabSz="609585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3826" y="260907"/>
            <a:ext cx="11257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09585"/>
            <a:r>
              <a:rPr lang="en-GB" sz="4800" b="1" spc="-200" dirty="0">
                <a:solidFill>
                  <a:srgbClr val="196674"/>
                </a:solidFill>
                <a:cs typeface="Cambria"/>
              </a:rPr>
              <a:t>Current Situation</a:t>
            </a:r>
            <a:endParaRPr lang="en-US" sz="4267" b="1" spc="-200" dirty="0">
              <a:solidFill>
                <a:srgbClr val="196674"/>
              </a:solidFill>
              <a:cs typeface="Cambria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084494" y="1201989"/>
            <a:ext cx="4599365" cy="60959"/>
            <a:chOff x="2809453" y="2311103"/>
            <a:chExt cx="3449524" cy="45719"/>
          </a:xfrm>
        </p:grpSpPr>
        <p:sp>
          <p:nvSpPr>
            <p:cNvPr id="6" name="Rectangle 5"/>
            <p:cNvSpPr/>
            <p:nvPr/>
          </p:nvSpPr>
          <p:spPr>
            <a:xfrm>
              <a:off x="2809453" y="2311103"/>
              <a:ext cx="862381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671834" y="2311103"/>
              <a:ext cx="862381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34215" y="2311103"/>
              <a:ext cx="862381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396596" y="2311103"/>
              <a:ext cx="862381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</p:grpSp>
      <p:pic>
        <p:nvPicPr>
          <p:cNvPr id="10" name="Picture 9" descr="loo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86" y="187889"/>
            <a:ext cx="484140" cy="14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965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838200" y="1486519"/>
            <a:ext cx="10585174" cy="4555056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/>
            <a:r>
              <a:rPr lang="en-US" sz="3200" dirty="0">
                <a:solidFill>
                  <a:prstClr val="black"/>
                </a:solidFill>
              </a:rPr>
              <a:t>Unclear if/how network operators  offering 5G services will develop (or could test) and measure the features that they are proposing</a:t>
            </a:r>
          </a:p>
          <a:p>
            <a:pPr defTabSz="609585"/>
            <a:r>
              <a:rPr lang="en-US" sz="3200" dirty="0">
                <a:solidFill>
                  <a:prstClr val="black"/>
                </a:solidFill>
              </a:rPr>
              <a:t>No one really knows what’s </a:t>
            </a:r>
            <a:r>
              <a:rPr lang="en-CA" sz="3200" dirty="0"/>
              <a:t>hype and how much is useful/ready for enterprise use</a:t>
            </a:r>
          </a:p>
          <a:p>
            <a:pPr defTabSz="609585"/>
            <a:r>
              <a:rPr lang="en-CA" sz="3200" dirty="0"/>
              <a:t>If 5G is useful for enterprise customers, when and how to prepare</a:t>
            </a:r>
          </a:p>
          <a:p>
            <a:pPr defTabSz="609585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3826" y="260907"/>
            <a:ext cx="11257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09585"/>
            <a:r>
              <a:rPr lang="en-GB" sz="4800" b="1" spc="-200" dirty="0">
                <a:solidFill>
                  <a:srgbClr val="196674"/>
                </a:solidFill>
                <a:cs typeface="Cambria"/>
              </a:rPr>
              <a:t>Problem this Research Would Address</a:t>
            </a:r>
            <a:endParaRPr lang="en-US" sz="4267" b="1" spc="-200" dirty="0">
              <a:solidFill>
                <a:srgbClr val="196674"/>
              </a:solidFill>
              <a:cs typeface="Cambria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084494" y="1201989"/>
            <a:ext cx="4599365" cy="60959"/>
            <a:chOff x="2809453" y="2311103"/>
            <a:chExt cx="3449524" cy="45719"/>
          </a:xfrm>
        </p:grpSpPr>
        <p:sp>
          <p:nvSpPr>
            <p:cNvPr id="6" name="Rectangle 5"/>
            <p:cNvSpPr/>
            <p:nvPr/>
          </p:nvSpPr>
          <p:spPr>
            <a:xfrm>
              <a:off x="2809453" y="2311103"/>
              <a:ext cx="862381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671834" y="2311103"/>
              <a:ext cx="862381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34215" y="2311103"/>
              <a:ext cx="862381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396596" y="2311103"/>
              <a:ext cx="862381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</p:grpSp>
      <p:pic>
        <p:nvPicPr>
          <p:cNvPr id="10" name="Picture 9" descr="loo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86" y="187889"/>
            <a:ext cx="484140" cy="14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521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838200" y="1636144"/>
            <a:ext cx="10585174" cy="4555056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CA" dirty="0"/>
              <a:t>How will AR solutions using 5G differ from what is available today? </a:t>
            </a:r>
            <a:endParaRPr lang="en-US" dirty="0"/>
          </a:p>
          <a:p>
            <a:pPr lvl="0"/>
            <a:r>
              <a:rPr lang="en-CA" dirty="0"/>
              <a:t>What are the enterprise use cases for AR over 5G networks?  </a:t>
            </a:r>
            <a:endParaRPr lang="en-US" dirty="0"/>
          </a:p>
          <a:p>
            <a:pPr lvl="0"/>
            <a:r>
              <a:rPr lang="en-CA" dirty="0"/>
              <a:t>Who are the technology providers leading the growth of this segment and what are they doing? </a:t>
            </a:r>
            <a:endParaRPr lang="en-US" dirty="0"/>
          </a:p>
          <a:p>
            <a:pPr lvl="0"/>
            <a:r>
              <a:rPr lang="en-CA" dirty="0"/>
              <a:t>What are the new technologies that enterprise IT departments may need to evaluate and manage in the future? </a:t>
            </a:r>
            <a:endParaRPr lang="en-US" dirty="0"/>
          </a:p>
          <a:p>
            <a:pPr lvl="0"/>
            <a:r>
              <a:rPr lang="en-CA" dirty="0"/>
              <a:t>What other technologies will enterprise IT need to use in conjunction with 5G and AR? 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3826" y="260907"/>
            <a:ext cx="11257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09585"/>
            <a:r>
              <a:rPr lang="en-GB" sz="4800" b="1" spc="-200" dirty="0">
                <a:solidFill>
                  <a:srgbClr val="196674"/>
                </a:solidFill>
                <a:cs typeface="Cambria"/>
              </a:rPr>
              <a:t>Possible Questions the Research Would Answer</a:t>
            </a:r>
            <a:endParaRPr lang="en-US" sz="4267" b="1" spc="-200" dirty="0">
              <a:solidFill>
                <a:srgbClr val="196674"/>
              </a:solidFill>
              <a:cs typeface="Cambria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084494" y="1201989"/>
            <a:ext cx="4599365" cy="60959"/>
            <a:chOff x="2809453" y="2311103"/>
            <a:chExt cx="3449524" cy="45719"/>
          </a:xfrm>
        </p:grpSpPr>
        <p:sp>
          <p:nvSpPr>
            <p:cNvPr id="6" name="Rectangle 5"/>
            <p:cNvSpPr/>
            <p:nvPr/>
          </p:nvSpPr>
          <p:spPr>
            <a:xfrm>
              <a:off x="2809453" y="2311103"/>
              <a:ext cx="862381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671834" y="2311103"/>
              <a:ext cx="862381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34215" y="2311103"/>
              <a:ext cx="862381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396596" y="2311103"/>
              <a:ext cx="862381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</p:grpSp>
      <p:pic>
        <p:nvPicPr>
          <p:cNvPr id="10" name="Picture 9" descr="loo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86" y="187889"/>
            <a:ext cx="484140" cy="14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333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838200" y="1583136"/>
            <a:ext cx="10515600" cy="4555056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/>
            <a:r>
              <a:rPr lang="en-US" sz="3200" i="1" dirty="0">
                <a:solidFill>
                  <a:srgbClr val="FF0000"/>
                </a:solidFill>
              </a:rPr>
              <a:t>Providers of enterprise wearable AR platforms</a:t>
            </a:r>
            <a:r>
              <a:rPr lang="en-US" sz="3200" dirty="0">
                <a:solidFill>
                  <a:prstClr val="black"/>
                </a:solidFill>
              </a:rPr>
              <a:t> would be able to more quickly/reliably</a:t>
            </a:r>
          </a:p>
          <a:p>
            <a:pPr lvl="1" defTabSz="609585"/>
            <a:r>
              <a:rPr lang="en-US" sz="2800" dirty="0">
                <a:solidFill>
                  <a:prstClr val="black"/>
                </a:solidFill>
              </a:rPr>
              <a:t>Partner with 5G service providers to develop enterprise AR solutions </a:t>
            </a:r>
          </a:p>
          <a:p>
            <a:pPr lvl="1" defTabSz="609585"/>
            <a:r>
              <a:rPr lang="en-US" sz="2800" dirty="0">
                <a:solidFill>
                  <a:prstClr val="black"/>
                </a:solidFill>
              </a:rPr>
              <a:t>Focus on segments and use cases where 5G is most likely to benefit enterprise customers</a:t>
            </a:r>
            <a:endParaRPr lang="en-US" dirty="0">
              <a:solidFill>
                <a:prstClr val="black"/>
              </a:solidFill>
            </a:endParaRPr>
          </a:p>
          <a:p>
            <a:r>
              <a:rPr lang="en-US" sz="3200" i="1" dirty="0">
                <a:solidFill>
                  <a:srgbClr val="FF0000"/>
                </a:solidFill>
              </a:rPr>
              <a:t>Enterprise AR managers</a:t>
            </a:r>
            <a:r>
              <a:rPr lang="en-US" sz="3200" dirty="0">
                <a:solidFill>
                  <a:prstClr val="black"/>
                </a:solidFill>
              </a:rPr>
              <a:t> would be better prepared </a:t>
            </a:r>
          </a:p>
          <a:p>
            <a:pPr lvl="1"/>
            <a:r>
              <a:rPr lang="en-US" sz="2800" dirty="0">
                <a:solidFill>
                  <a:prstClr val="black"/>
                </a:solidFill>
              </a:rPr>
              <a:t>To evaluate (or defer) vendors/technologies, discuss options and plan</a:t>
            </a:r>
          </a:p>
          <a:p>
            <a:pPr lvl="1"/>
            <a:r>
              <a:rPr lang="en-US" sz="2800" dirty="0">
                <a:solidFill>
                  <a:prstClr val="black"/>
                </a:solidFill>
              </a:rPr>
              <a:t>Discuss their use cases and requirements with potential 5G service providers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32383" y="380175"/>
            <a:ext cx="9388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09585"/>
            <a:r>
              <a:rPr lang="en-GB" sz="4800" b="1" spc="-200" dirty="0">
                <a:solidFill>
                  <a:srgbClr val="196674"/>
                </a:solidFill>
                <a:cs typeface="Cambria"/>
              </a:rPr>
              <a:t>Whose problem would be addressed?</a:t>
            </a:r>
            <a:endParaRPr lang="en-US" sz="4267" b="1" spc="-200" dirty="0">
              <a:solidFill>
                <a:srgbClr val="196674"/>
              </a:solidFill>
              <a:cs typeface="Cambria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084494" y="1201989"/>
            <a:ext cx="4599365" cy="60959"/>
            <a:chOff x="2809453" y="2311103"/>
            <a:chExt cx="3449524" cy="45719"/>
          </a:xfrm>
        </p:grpSpPr>
        <p:sp>
          <p:nvSpPr>
            <p:cNvPr id="6" name="Rectangle 5"/>
            <p:cNvSpPr/>
            <p:nvPr/>
          </p:nvSpPr>
          <p:spPr>
            <a:xfrm>
              <a:off x="2809453" y="2311103"/>
              <a:ext cx="862381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671834" y="2311103"/>
              <a:ext cx="862381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34215" y="2311103"/>
              <a:ext cx="862381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396596" y="2311103"/>
              <a:ext cx="862381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</p:grpSp>
      <p:pic>
        <p:nvPicPr>
          <p:cNvPr id="10" name="Picture 9" descr="loo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86" y="187889"/>
            <a:ext cx="484140" cy="14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299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3667" y="1933210"/>
            <a:ext cx="104810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</a:rPr>
              <a:t>Conduct research 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800" dirty="0">
                <a:solidFill>
                  <a:prstClr val="black"/>
                </a:solidFill>
              </a:rPr>
              <a:t>Desk research 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800" dirty="0">
                <a:solidFill>
                  <a:prstClr val="black"/>
                </a:solidFill>
              </a:rPr>
              <a:t>Interviews with subject matter experts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</a:rPr>
              <a:t>Develop framework (define services) and populate Enterprise 5G operator landscape (who is offering what services?) 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2800" dirty="0">
                <a:solidFill>
                  <a:prstClr val="black"/>
                </a:solidFill>
              </a:rPr>
              <a:t>Compile, based on primary and secondary research, examples and analyze patterns to develop current best practices (recommendations) and measurement methods for testing 5G services in enterprise 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2800" dirty="0">
                <a:solidFill>
                  <a:prstClr val="black"/>
                </a:solidFill>
              </a:rPr>
              <a:t>Prepare report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32383" y="380175"/>
            <a:ext cx="9388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09585"/>
            <a:r>
              <a:rPr lang="en-GB" sz="4800" b="1" spc="-200" dirty="0">
                <a:solidFill>
                  <a:srgbClr val="196674"/>
                </a:solidFill>
                <a:cs typeface="Cambria"/>
              </a:rPr>
              <a:t>How would this research be conducted? </a:t>
            </a:r>
            <a:endParaRPr lang="en-US" sz="4267" b="1" spc="-200" dirty="0">
              <a:solidFill>
                <a:srgbClr val="196674"/>
              </a:solidFill>
              <a:cs typeface="Cambria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084494" y="1201989"/>
            <a:ext cx="4599365" cy="60959"/>
            <a:chOff x="2809453" y="2311103"/>
            <a:chExt cx="3449524" cy="45719"/>
          </a:xfrm>
        </p:grpSpPr>
        <p:sp>
          <p:nvSpPr>
            <p:cNvPr id="7" name="Rectangle 6"/>
            <p:cNvSpPr/>
            <p:nvPr/>
          </p:nvSpPr>
          <p:spPr>
            <a:xfrm>
              <a:off x="2809453" y="2311103"/>
              <a:ext cx="862381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671834" y="2311103"/>
              <a:ext cx="862381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534215" y="2311103"/>
              <a:ext cx="862381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96596" y="2311103"/>
              <a:ext cx="862381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</p:grpSp>
      <p:pic>
        <p:nvPicPr>
          <p:cNvPr id="11" name="Picture 10" descr="loo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86" y="187889"/>
            <a:ext cx="484140" cy="14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111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7289" y="1949835"/>
            <a:ext cx="104810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A report compiling research findings and best practices/recommendations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A opportunity and risk analysis of 5G product development/introduction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Executive summary of findings for public release and a webinar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32383" y="380175"/>
            <a:ext cx="9388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09585"/>
            <a:r>
              <a:rPr lang="en-GB" sz="4800" b="1" spc="-200" dirty="0">
                <a:solidFill>
                  <a:srgbClr val="196674"/>
                </a:solidFill>
                <a:cs typeface="Cambria"/>
              </a:rPr>
              <a:t>Deliverables of this Project</a:t>
            </a:r>
            <a:endParaRPr lang="en-US" sz="4267" b="1" spc="-200" dirty="0">
              <a:solidFill>
                <a:srgbClr val="196674"/>
              </a:solidFill>
              <a:cs typeface="Cambria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084494" y="1201989"/>
            <a:ext cx="4599365" cy="60959"/>
            <a:chOff x="2809453" y="2311103"/>
            <a:chExt cx="3449524" cy="45719"/>
          </a:xfrm>
        </p:grpSpPr>
        <p:sp>
          <p:nvSpPr>
            <p:cNvPr id="7" name="Rectangle 6"/>
            <p:cNvSpPr/>
            <p:nvPr/>
          </p:nvSpPr>
          <p:spPr>
            <a:xfrm>
              <a:off x="2809453" y="2311103"/>
              <a:ext cx="862381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671834" y="2311103"/>
              <a:ext cx="862381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534215" y="2311103"/>
              <a:ext cx="862381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96596" y="2311103"/>
              <a:ext cx="862381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</p:grpSp>
      <p:pic>
        <p:nvPicPr>
          <p:cNvPr id="11" name="Picture 10" descr="loo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86" y="187889"/>
            <a:ext cx="484140" cy="14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526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838200" y="1636144"/>
            <a:ext cx="10515600" cy="4555056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prstClr val="black"/>
                </a:solidFill>
              </a:rPr>
              <a:t>Increased</a:t>
            </a:r>
            <a:r>
              <a:rPr lang="en-CA" sz="3200" dirty="0"/>
              <a:t> (terminology, concepts, </a:t>
            </a:r>
            <a:r>
              <a:rPr lang="en-CA" sz="3200" dirty="0" err="1"/>
              <a:t>etc</a:t>
            </a:r>
            <a:r>
              <a:rPr lang="en-CA" sz="3200" dirty="0"/>
              <a:t>) understanding about 5G services (where, when and how to use 5G) in enterprise</a:t>
            </a:r>
          </a:p>
          <a:p>
            <a:r>
              <a:rPr lang="en-CA" sz="3200" dirty="0"/>
              <a:t>Ability to evaluate requirements and commercial offerings</a:t>
            </a:r>
          </a:p>
          <a:p>
            <a:r>
              <a:rPr lang="en-CA" sz="3200"/>
              <a:t>AR technology providers </a:t>
            </a:r>
            <a:r>
              <a:rPr lang="en-CA" sz="3200" dirty="0"/>
              <a:t>to begin partnering </a:t>
            </a:r>
            <a:r>
              <a:rPr lang="en-CA" sz="3200"/>
              <a:t>with 5G network </a:t>
            </a:r>
            <a:r>
              <a:rPr lang="en-CA" sz="3200" dirty="0"/>
              <a:t>operators</a:t>
            </a:r>
          </a:p>
          <a:p>
            <a:r>
              <a:rPr lang="en-CA" sz="3200" dirty="0"/>
              <a:t>Customers can begin to design their future enterprise infrastructure, products and services strategically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97861" y="260907"/>
            <a:ext cx="8123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09585"/>
            <a:r>
              <a:rPr lang="en-GB" sz="4800" b="1" spc="-200" dirty="0">
                <a:solidFill>
                  <a:srgbClr val="196674"/>
                </a:solidFill>
                <a:cs typeface="Cambria"/>
              </a:rPr>
              <a:t>Benefits to AREA Members</a:t>
            </a:r>
            <a:endParaRPr lang="en-US" sz="4267" b="1" spc="-200" dirty="0">
              <a:solidFill>
                <a:srgbClr val="196674"/>
              </a:solidFill>
              <a:cs typeface="Cambria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084494" y="1201989"/>
            <a:ext cx="4599365" cy="60959"/>
            <a:chOff x="2809453" y="2311103"/>
            <a:chExt cx="3449524" cy="45719"/>
          </a:xfrm>
        </p:grpSpPr>
        <p:sp>
          <p:nvSpPr>
            <p:cNvPr id="6" name="Rectangle 5"/>
            <p:cNvSpPr/>
            <p:nvPr/>
          </p:nvSpPr>
          <p:spPr>
            <a:xfrm>
              <a:off x="2809453" y="2311103"/>
              <a:ext cx="862381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671834" y="2311103"/>
              <a:ext cx="862381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34215" y="2311103"/>
              <a:ext cx="862381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396596" y="2311103"/>
              <a:ext cx="862381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</p:grpSp>
      <p:pic>
        <p:nvPicPr>
          <p:cNvPr id="10" name="Picture 9" descr="loo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86" y="187889"/>
            <a:ext cx="484140" cy="14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973076"/>
      </p:ext>
    </p:extLst>
  </p:cSld>
  <p:clrMapOvr>
    <a:masterClrMapping/>
  </p:clrMapOvr>
</p:sld>
</file>

<file path=ppt/theme/theme1.xml><?xml version="1.0" encoding="utf-8"?>
<a:theme xmlns:a="http://schemas.openxmlformats.org/drawingml/2006/main" name="Area Brand 2016">
  <a:themeElements>
    <a:clrScheme name="Custom 3">
      <a:dk1>
        <a:sysClr val="windowText" lastClr="000000"/>
      </a:dk1>
      <a:lt1>
        <a:sysClr val="window" lastClr="FFFFFF"/>
      </a:lt1>
      <a:dk2>
        <a:srgbClr val="0A364A"/>
      </a:dk2>
      <a:lt2>
        <a:srgbClr val="E7E7E7"/>
      </a:lt2>
      <a:accent1>
        <a:srgbClr val="0A364A"/>
      </a:accent1>
      <a:accent2>
        <a:srgbClr val="196674"/>
      </a:accent2>
      <a:accent3>
        <a:srgbClr val="33A6B2"/>
      </a:accent3>
      <a:accent4>
        <a:srgbClr val="9AC836"/>
      </a:accent4>
      <a:accent5>
        <a:srgbClr val="D0E64B"/>
      </a:accent5>
      <a:accent6>
        <a:srgbClr val="999999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EA_Main_Template-May5" id="{6C4C7D82-0D76-3647-86C3-628C3EF9DD07}" vid="{A16B8657-7213-0648-A3D4-DB8E70DA5C3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1F3BD0B4BF524D9193C598466406A1" ma:contentTypeVersion="3" ma:contentTypeDescription="Create a new document." ma:contentTypeScope="" ma:versionID="fc4064451a09f403cee6a0cf7d9a4409">
  <xsd:schema xmlns:xsd="http://www.w3.org/2001/XMLSchema" xmlns:xs="http://www.w3.org/2001/XMLSchema" xmlns:p="http://schemas.microsoft.com/office/2006/metadata/properties" xmlns:ns2="b8fde7f8-ac70-4454-93aa-728f5c9d3680" targetNamespace="http://schemas.microsoft.com/office/2006/metadata/properties" ma:root="true" ma:fieldsID="ebdca0dce1cbf6256018e8d41cdb0d9d" ns2:_="">
    <xsd:import namespace="b8fde7f8-ac70-4454-93aa-728f5c9d36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fde7f8-ac70-4454-93aa-728f5c9d36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8166138-CD5C-40F4-9641-24770143AEAF}"/>
</file>

<file path=customXml/itemProps2.xml><?xml version="1.0" encoding="utf-8"?>
<ds:datastoreItem xmlns:ds="http://schemas.openxmlformats.org/officeDocument/2006/customXml" ds:itemID="{2BF643B8-4B64-4ECD-8FF1-8DBFBE820DE7}"/>
</file>

<file path=customXml/itemProps3.xml><?xml version="1.0" encoding="utf-8"?>
<ds:datastoreItem xmlns:ds="http://schemas.openxmlformats.org/officeDocument/2006/customXml" ds:itemID="{A38A30C9-CA72-4DF2-B327-C925B7E23862}"/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478</Words>
  <Application>Microsoft Macintosh PowerPoint</Application>
  <PresentationFormat>Widescreen</PresentationFormat>
  <Paragraphs>50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ＭＳ Ｐゴシック</vt:lpstr>
      <vt:lpstr>Arial</vt:lpstr>
      <vt:lpstr>Calibri</vt:lpstr>
      <vt:lpstr>Cambria</vt:lpstr>
      <vt:lpstr>Garamond</vt:lpstr>
      <vt:lpstr>Helvetica</vt:lpstr>
      <vt:lpstr>Wingdings</vt:lpstr>
      <vt:lpstr>Area Brand 2016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Perey</dc:creator>
  <cp:lastModifiedBy>Christine Perey</cp:lastModifiedBy>
  <cp:revision>10</cp:revision>
  <dcterms:created xsi:type="dcterms:W3CDTF">2018-01-02T15:48:53Z</dcterms:created>
  <dcterms:modified xsi:type="dcterms:W3CDTF">2021-01-06T10:35:47Z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0x010100E01F3BD0B4BF524D9193C598466406A1</vt:lpwstr>
  </property>
</Properties>
</file>